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20"/>
  </p:notesMasterIdLst>
  <p:sldIdLst>
    <p:sldId id="301" r:id="rId4"/>
    <p:sldId id="257" r:id="rId5"/>
    <p:sldId id="290" r:id="rId6"/>
    <p:sldId id="258" r:id="rId7"/>
    <p:sldId id="264" r:id="rId8"/>
    <p:sldId id="259" r:id="rId9"/>
    <p:sldId id="285" r:id="rId10"/>
    <p:sldId id="296" r:id="rId11"/>
    <p:sldId id="311" r:id="rId12"/>
    <p:sldId id="312" r:id="rId13"/>
    <p:sldId id="313" r:id="rId14"/>
    <p:sldId id="305" r:id="rId15"/>
    <p:sldId id="306" r:id="rId16"/>
    <p:sldId id="310" r:id="rId17"/>
    <p:sldId id="282" r:id="rId18"/>
    <p:sldId id="265" r:id="rId19"/>
  </p:sldIdLst>
  <p:sldSz cx="18288000" cy="10288588"/>
  <p:notesSz cx="6858000" cy="9144000"/>
  <p:embeddedFontLst>
    <p:embeddedFont>
      <p:font typeface="Calibri" panose="020F0502020204030204" pitchFamily="34" charset="0"/>
      <p:regular r:id="rId21"/>
      <p:bold r:id="rId22"/>
      <p:italic r:id="rId23"/>
      <p:boldItalic r:id="rId24"/>
    </p:embeddedFont>
    <p:embeddedFont>
      <p:font typeface="Calibri Light" panose="020F0302020204030204" pitchFamily="34" charset="0"/>
      <p:regular r:id="rId25"/>
      <p:italic r:id="rId26"/>
    </p:embeddedFont>
    <p:embeddedFont>
      <p:font typeface="Consolas" panose="020B0609020204030204" pitchFamily="49" charset="0"/>
      <p:regular r:id="rId27"/>
      <p:bold r:id="rId28"/>
      <p:italic r:id="rId29"/>
      <p:boldItalic r:id="rId30"/>
    </p:embeddedFont>
    <p:embeddedFont>
      <p:font typeface="Roboto" panose="02000000000000000000" pitchFamily="2" charset="0"/>
      <p:regular r:id="rId31"/>
      <p:bold r:id="rId32"/>
      <p:italic r:id="rId33"/>
      <p:boldItalic r:id="rId3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3"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6.fntdata"/><Relationship Id="rId39" Type="http://schemas.openxmlformats.org/officeDocument/2006/relationships/tableStyles" Target="tableStyles.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1.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commentAuthors" Target="commentAuthor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10/25/2023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2956090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12</a:t>
            </a:fld>
            <a:endParaRPr lang="en-US"/>
          </a:p>
        </p:txBody>
      </p:sp>
    </p:spTree>
    <p:extLst>
      <p:ext uri="{BB962C8B-B14F-4D97-AF65-F5344CB8AC3E}">
        <p14:creationId xmlns:p14="http://schemas.microsoft.com/office/powerpoint/2010/main" val="719692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13</a:t>
            </a:fld>
            <a:endParaRPr lang="en-US"/>
          </a:p>
        </p:txBody>
      </p:sp>
    </p:spTree>
    <p:extLst>
      <p:ext uri="{BB962C8B-B14F-4D97-AF65-F5344CB8AC3E}">
        <p14:creationId xmlns:p14="http://schemas.microsoft.com/office/powerpoint/2010/main" val="8526508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14</a:t>
            </a:fld>
            <a:endParaRPr lang="en-US"/>
          </a:p>
        </p:txBody>
      </p:sp>
    </p:spTree>
    <p:extLst>
      <p:ext uri="{BB962C8B-B14F-4D97-AF65-F5344CB8AC3E}">
        <p14:creationId xmlns:p14="http://schemas.microsoft.com/office/powerpoint/2010/main" val="24976972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DA4E1-C2B3-6AD4-9CCC-57A280A690DA}"/>
              </a:ext>
            </a:extLst>
          </p:cNvPr>
          <p:cNvSpPr>
            <a:spLocks noGrp="1"/>
          </p:cNvSpPr>
          <p:nvPr>
            <p:ph type="ctrTitle"/>
          </p:nvPr>
        </p:nvSpPr>
        <p:spPr>
          <a:xfrm>
            <a:off x="3709066" y="5640928"/>
            <a:ext cx="10744199" cy="2271712"/>
          </a:xfrm>
          <a:noFill/>
        </p:spPr>
        <p:txBody>
          <a:bodyPr anchor="ctr">
            <a:normAutofit/>
          </a:bodyPr>
          <a:lstStyle/>
          <a:p>
            <a:r>
              <a:rPr lang="en-US" sz="4800" b="1" dirty="0">
                <a:solidFill>
                  <a:schemeClr val="bg1"/>
                </a:solidFill>
              </a:rPr>
              <a:t>Programming with Golang</a:t>
            </a:r>
          </a:p>
        </p:txBody>
      </p:sp>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55C00E38-8C06-96F3-886F-8AC2109FB05E}"/>
              </a:ext>
            </a:extLst>
          </p:cNvPr>
          <p:cNvPicPr>
            <a:picLocks noChangeAspect="1"/>
          </p:cNvPicPr>
          <p:nvPr/>
        </p:nvPicPr>
        <p:blipFill>
          <a:blip r:embed="rId2"/>
          <a:stretch>
            <a:fillRect/>
          </a:stretch>
        </p:blipFill>
        <p:spPr>
          <a:xfrm>
            <a:off x="7555924" y="1889436"/>
            <a:ext cx="2923390" cy="2855404"/>
          </a:xfrm>
          <a:prstGeom prst="rect">
            <a:avLst/>
          </a:prstGeom>
        </p:spPr>
      </p:pic>
    </p:spTree>
    <p:extLst>
      <p:ext uri="{BB962C8B-B14F-4D97-AF65-F5344CB8AC3E}">
        <p14:creationId xmlns:p14="http://schemas.microsoft.com/office/powerpoint/2010/main" val="876642399"/>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Slices</a:t>
            </a:r>
          </a:p>
        </p:txBody>
      </p:sp>
      <p:sp>
        <p:nvSpPr>
          <p:cNvPr id="3" name="Rectangle: Rounded Corners 2"/>
          <p:cNvSpPr/>
          <p:nvPr/>
        </p:nvSpPr>
        <p:spPr bwMode="auto">
          <a:xfrm>
            <a:off x="4259942" y="6597429"/>
            <a:ext cx="9768115" cy="165658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myArray</a:t>
            </a:r>
            <a:r>
              <a:rPr lang="en-US" sz="2400" dirty="0">
                <a:solidFill>
                  <a:srgbClr val="404040"/>
                </a:solidFill>
                <a:latin typeface="Consolas" panose="020B0609020204030204" pitchFamily="49" charset="0"/>
                <a:cs typeface="Arial" panose="020B0604020202020204" pitchFamily="34" charset="0"/>
                <a:sym typeface="Arial" panose="020B0604020202020204"/>
              </a:rPr>
              <a:t> := [5]int{1, 2, 3, 4, 5}</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mySlice</a:t>
            </a:r>
            <a:r>
              <a:rPr lang="en-US" sz="2400" dirty="0">
                <a:solidFill>
                  <a:srgbClr val="404040"/>
                </a:solidFill>
                <a:latin typeface="Consolas" panose="020B0609020204030204" pitchFamily="49" charset="0"/>
                <a:cs typeface="Arial" panose="020B0604020202020204" pitchFamily="34" charset="0"/>
                <a:sym typeface="Arial" panose="020B0604020202020204"/>
              </a:rPr>
              <a:t> := </a:t>
            </a:r>
            <a:r>
              <a:rPr lang="en-US" sz="2400" dirty="0" err="1">
                <a:solidFill>
                  <a:srgbClr val="404040"/>
                </a:solidFill>
                <a:latin typeface="Consolas" panose="020B0609020204030204" pitchFamily="49" charset="0"/>
                <a:cs typeface="Arial" panose="020B0604020202020204" pitchFamily="34" charset="0"/>
                <a:sym typeface="Arial" panose="020B0604020202020204"/>
              </a:rPr>
              <a:t>myArray</a:t>
            </a:r>
            <a:r>
              <a:rPr lang="en-US" sz="2400" dirty="0">
                <a:solidFill>
                  <a:srgbClr val="404040"/>
                </a:solidFill>
                <a:latin typeface="Consolas" panose="020B0609020204030204" pitchFamily="49" charset="0"/>
                <a:cs typeface="Arial" panose="020B0604020202020204" pitchFamily="34" charset="0"/>
                <a:sym typeface="Arial" panose="020B0604020202020204"/>
              </a:rPr>
              <a:t>[1:4] // Creates a slice from index 1 (inclusive) to 4 (exclusive)</a:t>
            </a:r>
          </a:p>
        </p:txBody>
      </p:sp>
      <p:sp>
        <p:nvSpPr>
          <p:cNvPr id="6" name="Rectangle: Rounded Corners 5"/>
          <p:cNvSpPr/>
          <p:nvPr/>
        </p:nvSpPr>
        <p:spPr bwMode="auto">
          <a:xfrm>
            <a:off x="8037285" y="6156612"/>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1400626" y="2494237"/>
            <a:ext cx="14920687" cy="1080000"/>
          </a:xfrm>
          <a:prstGeom prst="roundRect">
            <a:avLst/>
          </a:prstGeom>
          <a:solidFill>
            <a:schemeClr val="accent4">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You can create slices in various ways, such as by slicing an existing array or another slice, or by using the built-in make function.</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9" name="Rectangle: Rounded Corners 8">
            <a:extLst>
              <a:ext uri="{FF2B5EF4-FFF2-40B4-BE49-F238E27FC236}">
                <a16:creationId xmlns:a16="http://schemas.microsoft.com/office/drawing/2014/main" id="{C6153005-5E04-54B7-D650-BAA97117CA74}"/>
              </a:ext>
            </a:extLst>
          </p:cNvPr>
          <p:cNvSpPr/>
          <p:nvPr/>
        </p:nvSpPr>
        <p:spPr bwMode="auto">
          <a:xfrm>
            <a:off x="1035392" y="4762742"/>
            <a:ext cx="3541487" cy="859655"/>
          </a:xfrm>
          <a:prstGeom prst="roundRect">
            <a:avLst/>
          </a:prstGeom>
          <a:solidFill>
            <a:schemeClr val="accent5">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Slicing an Array</a:t>
            </a:r>
          </a:p>
        </p:txBody>
      </p:sp>
    </p:spTree>
    <p:extLst>
      <p:ext uri="{BB962C8B-B14F-4D97-AF65-F5344CB8AC3E}">
        <p14:creationId xmlns:p14="http://schemas.microsoft.com/office/powerpoint/2010/main" val="40294402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4"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Slices (contd.)</a:t>
            </a:r>
          </a:p>
        </p:txBody>
      </p:sp>
      <p:sp>
        <p:nvSpPr>
          <p:cNvPr id="3" name="Rectangle: Rounded Corners 2"/>
          <p:cNvSpPr/>
          <p:nvPr/>
        </p:nvSpPr>
        <p:spPr bwMode="auto">
          <a:xfrm>
            <a:off x="3831768" y="3926800"/>
            <a:ext cx="9768115" cy="165658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myArray</a:t>
            </a:r>
            <a:r>
              <a:rPr lang="en-US" sz="2400" dirty="0">
                <a:solidFill>
                  <a:srgbClr val="404040"/>
                </a:solidFill>
                <a:latin typeface="Consolas" panose="020B0609020204030204" pitchFamily="49" charset="0"/>
                <a:cs typeface="Arial" panose="020B0604020202020204" pitchFamily="34" charset="0"/>
                <a:sym typeface="Arial" panose="020B0604020202020204"/>
              </a:rPr>
              <a:t> := [5]int{1, 2, 3, 4, 5}</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mySlice</a:t>
            </a:r>
            <a:r>
              <a:rPr lang="en-US" sz="2400" dirty="0">
                <a:solidFill>
                  <a:srgbClr val="404040"/>
                </a:solidFill>
                <a:latin typeface="Consolas" panose="020B0609020204030204" pitchFamily="49" charset="0"/>
                <a:cs typeface="Arial" panose="020B0604020202020204" pitchFamily="34" charset="0"/>
                <a:sym typeface="Arial" panose="020B0604020202020204"/>
              </a:rPr>
              <a:t> := </a:t>
            </a:r>
            <a:r>
              <a:rPr lang="en-US" sz="2400" dirty="0" err="1">
                <a:solidFill>
                  <a:srgbClr val="404040"/>
                </a:solidFill>
                <a:latin typeface="Consolas" panose="020B0609020204030204" pitchFamily="49" charset="0"/>
                <a:cs typeface="Arial" panose="020B0604020202020204" pitchFamily="34" charset="0"/>
                <a:sym typeface="Arial" panose="020B0604020202020204"/>
              </a:rPr>
              <a:t>myArray</a:t>
            </a:r>
            <a:r>
              <a:rPr lang="en-US" sz="2400" dirty="0">
                <a:solidFill>
                  <a:srgbClr val="404040"/>
                </a:solidFill>
                <a:latin typeface="Consolas" panose="020B0609020204030204" pitchFamily="49" charset="0"/>
                <a:cs typeface="Arial" panose="020B0604020202020204" pitchFamily="34" charset="0"/>
                <a:sym typeface="Arial" panose="020B0604020202020204"/>
              </a:rPr>
              <a:t>[1:4] // Creates a slice from index 1 (inclusive) to 4 (exclusive)</a:t>
            </a:r>
          </a:p>
        </p:txBody>
      </p:sp>
      <p:sp>
        <p:nvSpPr>
          <p:cNvPr id="6" name="Rectangle: Rounded Corners 5"/>
          <p:cNvSpPr/>
          <p:nvPr/>
        </p:nvSpPr>
        <p:spPr bwMode="auto">
          <a:xfrm>
            <a:off x="7609111" y="349255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9" name="Rectangle: Rounded Corners 8">
            <a:extLst>
              <a:ext uri="{FF2B5EF4-FFF2-40B4-BE49-F238E27FC236}">
                <a16:creationId xmlns:a16="http://schemas.microsoft.com/office/drawing/2014/main" id="{C6153005-5E04-54B7-D650-BAA97117CA74}"/>
              </a:ext>
            </a:extLst>
          </p:cNvPr>
          <p:cNvSpPr/>
          <p:nvPr/>
        </p:nvSpPr>
        <p:spPr bwMode="auto">
          <a:xfrm>
            <a:off x="607218" y="2377406"/>
            <a:ext cx="3541487" cy="859655"/>
          </a:xfrm>
          <a:prstGeom prst="roundRect">
            <a:avLst/>
          </a:prstGeom>
          <a:solidFill>
            <a:schemeClr val="accent5">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Slicing an Array</a:t>
            </a:r>
          </a:p>
        </p:txBody>
      </p:sp>
      <p:sp>
        <p:nvSpPr>
          <p:cNvPr id="5" name="Rectangle: Rounded Corners 4">
            <a:extLst>
              <a:ext uri="{FF2B5EF4-FFF2-40B4-BE49-F238E27FC236}">
                <a16:creationId xmlns:a16="http://schemas.microsoft.com/office/drawing/2014/main" id="{D5282945-2537-E342-7A91-E7B819452DA2}"/>
              </a:ext>
            </a:extLst>
          </p:cNvPr>
          <p:cNvSpPr/>
          <p:nvPr/>
        </p:nvSpPr>
        <p:spPr bwMode="auto">
          <a:xfrm>
            <a:off x="3984168" y="7873806"/>
            <a:ext cx="9768115" cy="165658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mySlice</a:t>
            </a:r>
            <a:r>
              <a:rPr lang="en-US" sz="2400" dirty="0">
                <a:solidFill>
                  <a:srgbClr val="404040"/>
                </a:solidFill>
                <a:latin typeface="Consolas" panose="020B0609020204030204" pitchFamily="49" charset="0"/>
                <a:cs typeface="Arial" panose="020B0604020202020204" pitchFamily="34" charset="0"/>
                <a:sym typeface="Arial" panose="020B0604020202020204"/>
              </a:rPr>
              <a:t> := []int{1, 2, 3, 4, 5} // Creates a slice with initial values</a:t>
            </a:r>
          </a:p>
        </p:txBody>
      </p:sp>
      <p:sp>
        <p:nvSpPr>
          <p:cNvPr id="7" name="Rectangle: Rounded Corners 6">
            <a:extLst>
              <a:ext uri="{FF2B5EF4-FFF2-40B4-BE49-F238E27FC236}">
                <a16:creationId xmlns:a16="http://schemas.microsoft.com/office/drawing/2014/main" id="{906EC321-7A46-1ED3-7100-88A9A1DFC227}"/>
              </a:ext>
            </a:extLst>
          </p:cNvPr>
          <p:cNvSpPr/>
          <p:nvPr/>
        </p:nvSpPr>
        <p:spPr bwMode="auto">
          <a:xfrm>
            <a:off x="7761511" y="7439561"/>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8" name="Rectangle: Rounded Corners 7">
            <a:extLst>
              <a:ext uri="{FF2B5EF4-FFF2-40B4-BE49-F238E27FC236}">
                <a16:creationId xmlns:a16="http://schemas.microsoft.com/office/drawing/2014/main" id="{6CED96B1-706C-B923-9068-009852FED7BE}"/>
              </a:ext>
            </a:extLst>
          </p:cNvPr>
          <p:cNvSpPr/>
          <p:nvPr/>
        </p:nvSpPr>
        <p:spPr bwMode="auto">
          <a:xfrm>
            <a:off x="708817" y="6191873"/>
            <a:ext cx="11461411" cy="859655"/>
          </a:xfrm>
          <a:prstGeom prst="roundRect">
            <a:avLst/>
          </a:prstGeom>
          <a:solidFill>
            <a:schemeClr val="accent5">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Using a composite literal:</a:t>
            </a:r>
          </a:p>
        </p:txBody>
      </p:sp>
    </p:spTree>
    <p:extLst>
      <p:ext uri="{BB962C8B-B14F-4D97-AF65-F5344CB8AC3E}">
        <p14:creationId xmlns:p14="http://schemas.microsoft.com/office/powerpoint/2010/main" val="36895879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left)">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left)">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9" grpId="0" animBg="1"/>
      <p:bldP spid="5" grpId="0" animBg="1"/>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Initializing Slices</a:t>
            </a:r>
          </a:p>
        </p:txBody>
      </p:sp>
      <p:sp>
        <p:nvSpPr>
          <p:cNvPr id="3" name="Rectangle: Rounded Corners 2"/>
          <p:cNvSpPr/>
          <p:nvPr/>
        </p:nvSpPr>
        <p:spPr bwMode="auto">
          <a:xfrm>
            <a:off x="1132175" y="2105850"/>
            <a:ext cx="12571753" cy="9176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language, a slice can be initialized using the following ways:</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5" name="Rectangle: Rounded Corners 4"/>
          <p:cNvSpPr/>
          <p:nvPr/>
        </p:nvSpPr>
        <p:spPr>
          <a:xfrm>
            <a:off x="1497476" y="3950450"/>
            <a:ext cx="11841149" cy="1482794"/>
          </a:xfrm>
          <a:prstGeom prst="roundRect">
            <a:avLst>
              <a:gd name="adj" fmla="val 19465"/>
            </a:avLst>
          </a:prstGeom>
          <a:solidFill>
            <a:srgbClr val="F7931F">
              <a:lumMod val="60000"/>
              <a:lumOff val="40000"/>
              <a:alpha val="66000"/>
            </a:srgb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b="1" dirty="0">
                <a:solidFill>
                  <a:schemeClr val="tx1">
                    <a:lumMod val="75000"/>
                    <a:lumOff val="25000"/>
                  </a:schemeClr>
                </a:solidFill>
                <a:latin typeface="Arial" panose="020B0604020202020204" pitchFamily="34" charset="0"/>
                <a:cs typeface="Arial" panose="020B0604020202020204" pitchFamily="34" charset="0"/>
              </a:rPr>
              <a:t>Using slice literal:</a:t>
            </a:r>
            <a:r>
              <a:rPr lang="en-US" sz="2400" dirty="0">
                <a:solidFill>
                  <a:schemeClr val="tx1">
                    <a:lumMod val="75000"/>
                    <a:lumOff val="25000"/>
                  </a:schemeClr>
                </a:solidFill>
                <a:latin typeface="Arial" panose="020B0604020202020204" pitchFamily="34" charset="0"/>
                <a:cs typeface="Arial" panose="020B0604020202020204" pitchFamily="34" charset="0"/>
              </a:rPr>
              <a:t> You can create a slice using the slice literal. The creation of slice literal is just like an array literal but with one difference: you are not allowed to specify the size of the slice in the square braces[].</a:t>
            </a:r>
            <a:endParaRPr lang="en-US" sz="2400" dirty="0">
              <a:solidFill>
                <a:schemeClr val="tx1">
                  <a:lumMod val="75000"/>
                  <a:lumOff val="25000"/>
                </a:schemeClr>
              </a:solidFill>
              <a:latin typeface="Arial" panose="020B0604020202020204" pitchFamily="34" charset="0"/>
              <a:cs typeface="Arial" panose="020B0604020202020204" pitchFamily="34" charset="0"/>
              <a:sym typeface="Arial" panose="020B0604020202020204"/>
            </a:endParaRPr>
          </a:p>
        </p:txBody>
      </p:sp>
      <p:sp>
        <p:nvSpPr>
          <p:cNvPr id="6" name="Rectangle: Rounded Corners 5">
            <a:extLst>
              <a:ext uri="{FF2B5EF4-FFF2-40B4-BE49-F238E27FC236}">
                <a16:creationId xmlns:a16="http://schemas.microsoft.com/office/drawing/2014/main" id="{89B542E5-20CE-3BFA-25C7-4965BEE2371B}"/>
              </a:ext>
            </a:extLst>
          </p:cNvPr>
          <p:cNvSpPr/>
          <p:nvPr/>
        </p:nvSpPr>
        <p:spPr bwMode="auto">
          <a:xfrm>
            <a:off x="3234852" y="7038259"/>
            <a:ext cx="9436120" cy="108000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var my_slice_1 = []string{“Hello", “World"}</a:t>
            </a:r>
          </a:p>
        </p:txBody>
      </p:sp>
      <p:sp>
        <p:nvSpPr>
          <p:cNvPr id="8" name="Rectangle: Rounded Corners 7">
            <a:extLst>
              <a:ext uri="{FF2B5EF4-FFF2-40B4-BE49-F238E27FC236}">
                <a16:creationId xmlns:a16="http://schemas.microsoft.com/office/drawing/2014/main" id="{F48D82B9-0880-205F-9096-5BCD1A062432}"/>
              </a:ext>
            </a:extLst>
          </p:cNvPr>
          <p:cNvSpPr/>
          <p:nvPr/>
        </p:nvSpPr>
        <p:spPr bwMode="auto">
          <a:xfrm>
            <a:off x="6205190" y="6609440"/>
            <a:ext cx="2425719"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9" name="Rectangle: Rounded Corners 8">
            <a:extLst>
              <a:ext uri="{FF2B5EF4-FFF2-40B4-BE49-F238E27FC236}">
                <a16:creationId xmlns:a16="http://schemas.microsoft.com/office/drawing/2014/main" id="{59E01C7B-E69C-A97D-357E-F58E3D91DD32}"/>
              </a:ext>
            </a:extLst>
          </p:cNvPr>
          <p:cNvSpPr/>
          <p:nvPr/>
        </p:nvSpPr>
        <p:spPr bwMode="auto">
          <a:xfrm>
            <a:off x="6375528" y="3538746"/>
            <a:ext cx="1129608" cy="396738"/>
          </a:xfrm>
          <a:prstGeom prst="roundRect">
            <a:avLst/>
          </a:prstGeom>
          <a:solidFill>
            <a:schemeClr val="bg2"/>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01</a:t>
            </a:r>
          </a:p>
        </p:txBody>
      </p:sp>
    </p:spTree>
    <p:extLst>
      <p:ext uri="{BB962C8B-B14F-4D97-AF65-F5344CB8AC3E}">
        <p14:creationId xmlns:p14="http://schemas.microsoft.com/office/powerpoint/2010/main" val="17768080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left)">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8" grpId="0" animBg="1"/>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Initializing Slices (contd.)</a:t>
            </a:r>
          </a:p>
        </p:txBody>
      </p:sp>
      <p:sp>
        <p:nvSpPr>
          <p:cNvPr id="3" name="Rectangle: Rounded Corners 2"/>
          <p:cNvSpPr/>
          <p:nvPr/>
        </p:nvSpPr>
        <p:spPr bwMode="auto">
          <a:xfrm>
            <a:off x="362918" y="2026899"/>
            <a:ext cx="12571753" cy="9176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language, a slice can be created and initialized using the following ways:</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5" name="Rectangle: Rounded Corners 4"/>
          <p:cNvSpPr/>
          <p:nvPr/>
        </p:nvSpPr>
        <p:spPr>
          <a:xfrm>
            <a:off x="3210161" y="3950449"/>
            <a:ext cx="12206452" cy="2175801"/>
          </a:xfrm>
          <a:prstGeom prst="roundRect">
            <a:avLst>
              <a:gd name="adj" fmla="val 19465"/>
            </a:avLst>
          </a:prstGeom>
          <a:solidFill>
            <a:schemeClr val="accent6">
              <a:lumMod val="20000"/>
              <a:lumOff val="80000"/>
              <a:alpha val="66000"/>
            </a:scheme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b="1" dirty="0">
                <a:solidFill>
                  <a:schemeClr val="tx1">
                    <a:lumMod val="75000"/>
                    <a:lumOff val="25000"/>
                  </a:schemeClr>
                </a:solidFill>
                <a:latin typeface="Arial" panose="020B0604020202020204" pitchFamily="34" charset="0"/>
                <a:cs typeface="Arial" panose="020B0604020202020204" pitchFamily="34" charset="0"/>
              </a:rPr>
              <a:t>Using Arrays:</a:t>
            </a:r>
            <a:r>
              <a:rPr lang="en-US" sz="2400" dirty="0">
                <a:solidFill>
                  <a:schemeClr val="tx1">
                    <a:lumMod val="75000"/>
                    <a:lumOff val="25000"/>
                  </a:schemeClr>
                </a:solidFill>
                <a:latin typeface="Arial" panose="020B0604020202020204" pitchFamily="34" charset="0"/>
                <a:cs typeface="Arial" panose="020B0604020202020204" pitchFamily="34" charset="0"/>
              </a:rPr>
              <a:t> Slice is the array's reference, allowing the user to generate a slice from the given array. The lower and upper bounds needs to be specified in order to create a slice from the array, which allows the slice to take elements from the array starting from the lower bound to the upper bound. The items from the higher bound mentioned above are not included.</a:t>
            </a:r>
            <a:endParaRPr lang="en-US" sz="2400" dirty="0">
              <a:solidFill>
                <a:schemeClr val="tx1">
                  <a:lumMod val="75000"/>
                  <a:lumOff val="25000"/>
                </a:schemeClr>
              </a:solidFill>
              <a:latin typeface="Arial" panose="020B0604020202020204" pitchFamily="34" charset="0"/>
              <a:cs typeface="Arial" panose="020B0604020202020204" pitchFamily="34" charset="0"/>
              <a:sym typeface="Arial" panose="020B0604020202020204"/>
            </a:endParaRPr>
          </a:p>
        </p:txBody>
      </p:sp>
      <p:sp>
        <p:nvSpPr>
          <p:cNvPr id="6" name="Rectangle: Rounded Corners 5">
            <a:extLst>
              <a:ext uri="{FF2B5EF4-FFF2-40B4-BE49-F238E27FC236}">
                <a16:creationId xmlns:a16="http://schemas.microsoft.com/office/drawing/2014/main" id="{89B542E5-20CE-3BFA-25C7-4965BEE2371B}"/>
              </a:ext>
            </a:extLst>
          </p:cNvPr>
          <p:cNvSpPr/>
          <p:nvPr/>
        </p:nvSpPr>
        <p:spPr bwMode="auto">
          <a:xfrm>
            <a:off x="4816908" y="7038259"/>
            <a:ext cx="9436120" cy="108000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array_name</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r>
              <a:rPr lang="en-US" sz="2400" dirty="0" err="1">
                <a:solidFill>
                  <a:srgbClr val="404040"/>
                </a:solidFill>
                <a:latin typeface="Consolas" panose="020B0609020204030204" pitchFamily="49" charset="0"/>
                <a:cs typeface="Arial" panose="020B0604020202020204" pitchFamily="34" charset="0"/>
                <a:sym typeface="Arial" panose="020B0604020202020204"/>
              </a:rPr>
              <a:t>low:high</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p:txBody>
      </p:sp>
      <p:sp>
        <p:nvSpPr>
          <p:cNvPr id="9" name="Rectangle: Rounded Corners 8">
            <a:extLst>
              <a:ext uri="{FF2B5EF4-FFF2-40B4-BE49-F238E27FC236}">
                <a16:creationId xmlns:a16="http://schemas.microsoft.com/office/drawing/2014/main" id="{59E01C7B-E69C-A97D-357E-F58E3D91DD32}"/>
              </a:ext>
            </a:extLst>
          </p:cNvPr>
          <p:cNvSpPr/>
          <p:nvPr/>
        </p:nvSpPr>
        <p:spPr bwMode="auto">
          <a:xfrm>
            <a:off x="8088213" y="3538746"/>
            <a:ext cx="1129608" cy="396738"/>
          </a:xfrm>
          <a:prstGeom prst="roundRect">
            <a:avLst/>
          </a:prstGeom>
          <a:solidFill>
            <a:schemeClr val="bg2"/>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02</a:t>
            </a:r>
          </a:p>
        </p:txBody>
      </p:sp>
      <p:sp>
        <p:nvSpPr>
          <p:cNvPr id="4" name="Rectangle: Rounded Corners 3">
            <a:extLst>
              <a:ext uri="{FF2B5EF4-FFF2-40B4-BE49-F238E27FC236}">
                <a16:creationId xmlns:a16="http://schemas.microsoft.com/office/drawing/2014/main" id="{D9E3A532-58AE-BC01-25FC-EFCA7715090B}"/>
              </a:ext>
            </a:extLst>
          </p:cNvPr>
          <p:cNvSpPr/>
          <p:nvPr/>
        </p:nvSpPr>
        <p:spPr bwMode="auto">
          <a:xfrm>
            <a:off x="7787246" y="6609440"/>
            <a:ext cx="2425719"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Tree>
    <p:extLst>
      <p:ext uri="{BB962C8B-B14F-4D97-AF65-F5344CB8AC3E}">
        <p14:creationId xmlns:p14="http://schemas.microsoft.com/office/powerpoint/2010/main" val="41547215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9" grpId="0" animBg="1"/>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Initializing Slices (contd.)</a:t>
            </a:r>
          </a:p>
        </p:txBody>
      </p:sp>
      <p:sp>
        <p:nvSpPr>
          <p:cNvPr id="5" name="Rectangle: Rounded Corners 4"/>
          <p:cNvSpPr/>
          <p:nvPr/>
        </p:nvSpPr>
        <p:spPr>
          <a:xfrm>
            <a:off x="1541019" y="2731249"/>
            <a:ext cx="15484238" cy="2175801"/>
          </a:xfrm>
          <a:prstGeom prst="roundRect">
            <a:avLst>
              <a:gd name="adj" fmla="val 19465"/>
            </a:avLst>
          </a:prstGeom>
          <a:solidFill>
            <a:schemeClr val="accent5">
              <a:lumMod val="20000"/>
              <a:lumOff val="80000"/>
              <a:alpha val="66000"/>
            </a:scheme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b="1" dirty="0">
                <a:solidFill>
                  <a:schemeClr val="tx1">
                    <a:lumMod val="75000"/>
                    <a:lumOff val="25000"/>
                  </a:schemeClr>
                </a:solidFill>
                <a:latin typeface="Arial" panose="020B0604020202020204" pitchFamily="34" charset="0"/>
                <a:cs typeface="Arial" panose="020B0604020202020204" pitchFamily="34" charset="0"/>
              </a:rPr>
              <a:t>Using make() function:</a:t>
            </a:r>
            <a:r>
              <a:rPr lang="en-US" sz="2400" dirty="0">
                <a:solidFill>
                  <a:schemeClr val="tx1">
                    <a:lumMod val="75000"/>
                    <a:lumOff val="25000"/>
                  </a:schemeClr>
                </a:solidFill>
                <a:latin typeface="Arial" panose="020B0604020202020204" pitchFamily="34" charset="0"/>
                <a:cs typeface="Arial" panose="020B0604020202020204" pitchFamily="34" charset="0"/>
              </a:rPr>
              <a:t> You can also create a slice using the make() function which is provided by the go library. This function takes three parameters, that is, type, length, and capacity. Here, capacity value is optional. It assigns an underlying array with a size that is equal to the given capacity and returns a slice which refers to the underlying array. </a:t>
            </a:r>
            <a:endParaRPr lang="en-US" sz="2400" dirty="0">
              <a:solidFill>
                <a:schemeClr val="tx1">
                  <a:lumMod val="75000"/>
                  <a:lumOff val="25000"/>
                </a:schemeClr>
              </a:solidFill>
              <a:latin typeface="Arial" panose="020B0604020202020204" pitchFamily="34" charset="0"/>
              <a:cs typeface="Arial" panose="020B0604020202020204" pitchFamily="34" charset="0"/>
              <a:sym typeface="Arial" panose="020B0604020202020204"/>
            </a:endParaRPr>
          </a:p>
        </p:txBody>
      </p:sp>
      <p:sp>
        <p:nvSpPr>
          <p:cNvPr id="6" name="Rectangle: Rounded Corners 5">
            <a:extLst>
              <a:ext uri="{FF2B5EF4-FFF2-40B4-BE49-F238E27FC236}">
                <a16:creationId xmlns:a16="http://schemas.microsoft.com/office/drawing/2014/main" id="{89B542E5-20CE-3BFA-25C7-4965BEE2371B}"/>
              </a:ext>
            </a:extLst>
          </p:cNvPr>
          <p:cNvSpPr/>
          <p:nvPr/>
        </p:nvSpPr>
        <p:spPr bwMode="auto">
          <a:xfrm>
            <a:off x="3799656" y="6530259"/>
            <a:ext cx="9436120" cy="108000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fr-FR" sz="2400" dirty="0">
                <a:solidFill>
                  <a:srgbClr val="404040"/>
                </a:solidFill>
                <a:latin typeface="Consolas" panose="020B0609020204030204" pitchFamily="49" charset="0"/>
                <a:cs typeface="Arial" panose="020B0604020202020204" pitchFamily="34" charset="0"/>
                <a:sym typeface="Arial" panose="020B0604020202020204"/>
              </a:rPr>
              <a:t>func </a:t>
            </a:r>
            <a:r>
              <a:rPr lang="fr-FR" sz="2400" dirty="0" err="1">
                <a:solidFill>
                  <a:srgbClr val="404040"/>
                </a:solidFill>
                <a:latin typeface="Consolas" panose="020B0609020204030204" pitchFamily="49" charset="0"/>
                <a:cs typeface="Arial" panose="020B0604020202020204" pitchFamily="34" charset="0"/>
                <a:sym typeface="Arial" panose="020B0604020202020204"/>
              </a:rPr>
              <a:t>make</a:t>
            </a:r>
            <a:r>
              <a:rPr lang="fr-FR" sz="2400" dirty="0">
                <a:solidFill>
                  <a:srgbClr val="404040"/>
                </a:solidFill>
                <a:latin typeface="Consolas" panose="020B0609020204030204" pitchFamily="49" charset="0"/>
                <a:cs typeface="Arial" panose="020B0604020202020204" pitchFamily="34" charset="0"/>
                <a:sym typeface="Arial" panose="020B0604020202020204"/>
              </a:rPr>
              <a:t>([]T, </a:t>
            </a:r>
            <a:r>
              <a:rPr lang="fr-FR" sz="2400" dirty="0" err="1">
                <a:solidFill>
                  <a:srgbClr val="404040"/>
                </a:solidFill>
                <a:latin typeface="Consolas" panose="020B0609020204030204" pitchFamily="49" charset="0"/>
                <a:cs typeface="Arial" panose="020B0604020202020204" pitchFamily="34" charset="0"/>
                <a:sym typeface="Arial" panose="020B0604020202020204"/>
              </a:rPr>
              <a:t>len</a:t>
            </a:r>
            <a:r>
              <a:rPr lang="fr-FR" sz="2400" dirty="0">
                <a:solidFill>
                  <a:srgbClr val="404040"/>
                </a:solidFill>
                <a:latin typeface="Consolas" panose="020B0609020204030204" pitchFamily="49" charset="0"/>
                <a:cs typeface="Arial" panose="020B0604020202020204" pitchFamily="34" charset="0"/>
                <a:sym typeface="Arial" panose="020B0604020202020204"/>
              </a:rPr>
              <a:t>, cap) []T</a:t>
            </a:r>
            <a:endParaRPr lang="en-US" sz="2400" dirty="0">
              <a:solidFill>
                <a:srgbClr val="404040"/>
              </a:solidFill>
              <a:latin typeface="Consolas" panose="020B0609020204030204" pitchFamily="49" charset="0"/>
              <a:cs typeface="Arial" panose="020B0604020202020204" pitchFamily="34" charset="0"/>
              <a:sym typeface="Arial" panose="020B0604020202020204"/>
            </a:endParaRPr>
          </a:p>
        </p:txBody>
      </p:sp>
      <p:sp>
        <p:nvSpPr>
          <p:cNvPr id="9" name="Rectangle: Rounded Corners 8">
            <a:extLst>
              <a:ext uri="{FF2B5EF4-FFF2-40B4-BE49-F238E27FC236}">
                <a16:creationId xmlns:a16="http://schemas.microsoft.com/office/drawing/2014/main" id="{59E01C7B-E69C-A97D-357E-F58E3D91DD32}"/>
              </a:ext>
            </a:extLst>
          </p:cNvPr>
          <p:cNvSpPr/>
          <p:nvPr/>
        </p:nvSpPr>
        <p:spPr bwMode="auto">
          <a:xfrm>
            <a:off x="8066105" y="2317257"/>
            <a:ext cx="1129608" cy="396738"/>
          </a:xfrm>
          <a:prstGeom prst="roundRect">
            <a:avLst/>
          </a:prstGeom>
          <a:solidFill>
            <a:schemeClr val="bg2"/>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03</a:t>
            </a:r>
          </a:p>
        </p:txBody>
      </p:sp>
      <p:sp>
        <p:nvSpPr>
          <p:cNvPr id="4" name="Rectangle: Rounded Corners 3">
            <a:extLst>
              <a:ext uri="{FF2B5EF4-FFF2-40B4-BE49-F238E27FC236}">
                <a16:creationId xmlns:a16="http://schemas.microsoft.com/office/drawing/2014/main" id="{1B905A10-92AD-D2D2-C19A-8CD26E885C68}"/>
              </a:ext>
            </a:extLst>
          </p:cNvPr>
          <p:cNvSpPr/>
          <p:nvPr/>
        </p:nvSpPr>
        <p:spPr bwMode="auto">
          <a:xfrm>
            <a:off x="7304856" y="6101440"/>
            <a:ext cx="2425719"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Tree>
    <p:extLst>
      <p:ext uri="{BB962C8B-B14F-4D97-AF65-F5344CB8AC3E}">
        <p14:creationId xmlns:p14="http://schemas.microsoft.com/office/powerpoint/2010/main" val="84731266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9" grpId="0" animBg="1"/>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Use slices in Go programming</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2: </a:t>
            </a:r>
          </a:p>
          <a:p>
            <a:pPr algn="ctr"/>
            <a:r>
              <a:rPr lang="en-US" sz="6000" b="1" dirty="0">
                <a:solidFill>
                  <a:schemeClr val="bg1"/>
                </a:solidFill>
                <a:latin typeface="Arial" panose="020B0604020202020204" pitchFamily="34" charset="0"/>
                <a:cs typeface="Arial" panose="020B0604020202020204" pitchFamily="34" charset="0"/>
              </a:rPr>
              <a:t>Core Go Concepts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Data Types in Go</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b="1" dirty="0">
                <a:solidFill>
                  <a:schemeClr val="bg1"/>
                </a:solidFill>
              </a:rPr>
              <a:t>3. Arrays and Slices</a:t>
            </a:r>
            <a:endParaRPr lang="en-IN" sz="2550" b="1"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3</a:t>
              </a:r>
            </a:p>
          </p:txBody>
        </p:sp>
      </p:grpSp>
      <p:pic>
        <p:nvPicPr>
          <p:cNvPr id="11" name="Picture 10"/>
          <p:cNvPicPr>
            <a:picLocks noChangeAspect="1"/>
          </p:cNvPicPr>
          <p:nvPr/>
        </p:nvPicPr>
        <p:blipFill>
          <a:blip r:embed="rId3"/>
          <a:stretch>
            <a:fillRect/>
          </a:stretch>
        </p:blipFill>
        <p:spPr>
          <a:xfrm>
            <a:off x="10003899" y="6205940"/>
            <a:ext cx="6493331" cy="842010"/>
          </a:xfrm>
          <a:prstGeom prst="rect">
            <a:avLst/>
          </a:prstGeom>
        </p:spPr>
      </p:pic>
      <p:sp>
        <p:nvSpPr>
          <p:cNvPr id="12" name="TextBox 11"/>
          <p:cNvSpPr txBox="1"/>
          <p:nvPr/>
        </p:nvSpPr>
        <p:spPr>
          <a:xfrm>
            <a:off x="10192199" y="6387450"/>
            <a:ext cx="6226814" cy="484748"/>
          </a:xfrm>
          <a:prstGeom prst="rect">
            <a:avLst/>
          </a:prstGeom>
          <a:noFill/>
        </p:spPr>
        <p:txBody>
          <a:bodyPr wrap="square" rtlCol="0">
            <a:spAutoFit/>
          </a:bodyPr>
          <a:lstStyle/>
          <a:p>
            <a:r>
              <a:rPr lang="en-US" sz="2550" dirty="0">
                <a:solidFill>
                  <a:schemeClr val="bg1"/>
                </a:solidFill>
              </a:rPr>
              <a:t>4. </a:t>
            </a:r>
            <a:r>
              <a:rPr lang="en-US" sz="2550" dirty="0">
                <a:solidFill>
                  <a:schemeClr val="bg1"/>
                </a:solidFill>
                <a:sym typeface="+mn-ea"/>
              </a:rPr>
              <a:t>Go Maps and Functions</a:t>
            </a:r>
            <a:endParaRPr lang="en-IN" sz="2550" dirty="0">
              <a:solidFill>
                <a:schemeClr val="bg1"/>
              </a:solidFill>
              <a:sym typeface="+mn-ea"/>
            </a:endParaRPr>
          </a:p>
        </p:txBody>
      </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a:t>
            </a:r>
            <a:r>
              <a:rPr lang="en-US" sz="2550" dirty="0">
                <a:solidFill>
                  <a:schemeClr val="bg1"/>
                </a:solidFill>
                <a:latin typeface="Roboto" panose="02000000000000000000" pitchFamily="2" charset="0"/>
              </a:rPr>
              <a:t> </a:t>
            </a:r>
            <a:r>
              <a:rPr lang="en-US" sz="2550" dirty="0">
                <a:solidFill>
                  <a:schemeClr val="bg1"/>
                </a:solidFill>
              </a:rPr>
              <a:t>Go Scope</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Slices</a:t>
            </a:r>
          </a:p>
          <a:p>
            <a:r>
              <a:rPr lang="en-US" dirty="0"/>
              <a:t>Components of Slices</a:t>
            </a:r>
          </a:p>
          <a:p>
            <a:r>
              <a:rPr lang="en-US" dirty="0"/>
              <a:t>Declaring Slices</a:t>
            </a:r>
          </a:p>
          <a:p>
            <a:r>
              <a:rPr lang="en-US" dirty="0"/>
              <a:t>Creating Slices</a:t>
            </a:r>
          </a:p>
          <a:p>
            <a:r>
              <a:rPr lang="en-US" dirty="0"/>
              <a:t>Initializing Slices</a:t>
            </a:r>
          </a:p>
          <a:p>
            <a:endParaRPr lang="en-US" dirty="0"/>
          </a:p>
          <a:p>
            <a:pPr marL="179705" indent="0">
              <a:buNone/>
            </a:pPr>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Describe the use of slices in Golang</a:t>
            </a:r>
          </a:p>
          <a:p>
            <a:r>
              <a:rPr lang="en-US" dirty="0"/>
              <a:t>Use slices in Go program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Slices in Golang</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Slices</a:t>
            </a:r>
          </a:p>
        </p:txBody>
      </p:sp>
      <p:sp>
        <p:nvSpPr>
          <p:cNvPr id="11" name="Rectangle: Rounded Corners 10">
            <a:extLst>
              <a:ext uri="{FF2B5EF4-FFF2-40B4-BE49-F238E27FC236}">
                <a16:creationId xmlns:a16="http://schemas.microsoft.com/office/drawing/2014/main" id="{4849761A-C013-1232-5C66-A42C40926DA8}"/>
              </a:ext>
            </a:extLst>
          </p:cNvPr>
          <p:cNvSpPr/>
          <p:nvPr/>
        </p:nvSpPr>
        <p:spPr bwMode="auto">
          <a:xfrm>
            <a:off x="1305559" y="2064803"/>
            <a:ext cx="15501114" cy="650240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Slices are a versatile and effective technique to represent arrays in Go.</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Because of their dynamic size and additional characteristics, they are frequently used; instead of arrays.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A slice is a pointer to a specific area of an array.</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A portion of an array is described by a data structure by stating the starting index and the length of the portion.</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This enables you to treat a section of an array like an independent array when working with it.</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Slice is a lightweight data structure that is more effective, adaptable, and convenient than an array in </a:t>
            </a:r>
          </a:p>
          <a:p>
            <a:pPr marL="179705" lvl="1" fontAlgn="base">
              <a:spcBef>
                <a:spcPts val="1200"/>
              </a:spcBef>
              <a:spcAft>
                <a:spcPts val="1200"/>
              </a:spcAft>
              <a:buClr>
                <a:srgbClr val="095A82"/>
              </a:buClr>
              <a:buSzPct val="100000"/>
              <a:defRPr/>
            </a:pPr>
            <a:r>
              <a:rPr lang="en-US" sz="2400" dirty="0">
                <a:solidFill>
                  <a:schemeClr val="tx1">
                    <a:lumMod val="75000"/>
                    <a:lumOff val="25000"/>
                  </a:schemeClr>
                </a:solidFill>
                <a:latin typeface="Arial" panose="020B0604020202020204" pitchFamily="34" charset="0"/>
                <a:cs typeface="Arial" panose="020B0604020202020204" pitchFamily="34" charset="0"/>
              </a:rPr>
              <a:t>     the Go language. You are permitted to store zero or more than zero elements in an array.</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Components of Slices</a:t>
            </a:r>
          </a:p>
        </p:txBody>
      </p:sp>
      <p:sp>
        <p:nvSpPr>
          <p:cNvPr id="3" name="Rectangle: Rounded Corners 2"/>
          <p:cNvSpPr/>
          <p:nvPr/>
        </p:nvSpPr>
        <p:spPr bwMode="auto">
          <a:xfrm>
            <a:off x="1132175" y="2105850"/>
            <a:ext cx="12571753" cy="9176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A slice contains three components:</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5" name="Rectangle: Rounded Corners 4"/>
          <p:cNvSpPr/>
          <p:nvPr/>
        </p:nvSpPr>
        <p:spPr>
          <a:xfrm>
            <a:off x="1497478" y="3815217"/>
            <a:ext cx="11841149" cy="1482794"/>
          </a:xfrm>
          <a:prstGeom prst="roundRect">
            <a:avLst>
              <a:gd name="adj" fmla="val 19465"/>
            </a:avLst>
          </a:prstGeom>
          <a:solidFill>
            <a:srgbClr val="F7931F">
              <a:lumMod val="60000"/>
              <a:lumOff val="40000"/>
              <a:alpha val="66000"/>
            </a:srgb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dirty="0">
                <a:solidFill>
                  <a:schemeClr val="tx1">
                    <a:lumMod val="75000"/>
                    <a:lumOff val="25000"/>
                  </a:schemeClr>
                </a:solidFill>
                <a:latin typeface="Arial" panose="020B0604020202020204" pitchFamily="34" charset="0"/>
                <a:cs typeface="Arial" panose="020B0604020202020204" pitchFamily="34" charset="0"/>
              </a:rPr>
              <a:t>Pointer: The pointer is used to identify the array's initial element that can be accessed via the slice. The indicated element need not be the first element in the array in this case. </a:t>
            </a:r>
            <a:endParaRPr lang="en-US" sz="2400" dirty="0">
              <a:solidFill>
                <a:schemeClr val="tx1">
                  <a:lumMod val="75000"/>
                  <a:lumOff val="25000"/>
                </a:schemeClr>
              </a:solidFill>
              <a:latin typeface="Arial" panose="020B0604020202020204" pitchFamily="34" charset="0"/>
              <a:cs typeface="Arial" panose="020B0604020202020204" pitchFamily="34" charset="0"/>
              <a:sym typeface="Arial" panose="020B0604020202020204"/>
            </a:endParaRPr>
          </a:p>
        </p:txBody>
      </p:sp>
      <p:sp>
        <p:nvSpPr>
          <p:cNvPr id="7" name="Rectangle: Rounded Corners 6"/>
          <p:cNvSpPr/>
          <p:nvPr/>
        </p:nvSpPr>
        <p:spPr>
          <a:xfrm>
            <a:off x="1497479" y="5509296"/>
            <a:ext cx="11841150" cy="1483200"/>
          </a:xfrm>
          <a:prstGeom prst="roundRect">
            <a:avLst>
              <a:gd name="adj" fmla="val 19465"/>
            </a:avLst>
          </a:prstGeom>
          <a:solidFill>
            <a:srgbClr val="4CC1EF">
              <a:lumMod val="60000"/>
              <a:lumOff val="40000"/>
              <a:alpha val="66000"/>
            </a:srgbClr>
          </a:solidFill>
          <a:ln w="12700" cap="flat" cmpd="sng" algn="ctr">
            <a:noFill/>
            <a:prstDash val="solid"/>
            <a:miter lim="800000"/>
          </a:ln>
          <a:effectLst/>
        </p:spPr>
        <p:txBody>
          <a:bodyPr rtlCol="0" anchor="ctr"/>
          <a:lstStyle/>
          <a:p>
            <a:pPr lvl="0" defTabSz="914400">
              <a:defRPr/>
            </a:pPr>
            <a:r>
              <a:rPr lang="en-US" sz="2400" dirty="0">
                <a:solidFill>
                  <a:schemeClr val="tx1">
                    <a:lumMod val="75000"/>
                    <a:lumOff val="25000"/>
                  </a:schemeClr>
                </a:solidFill>
                <a:latin typeface="Arial" panose="020B0604020202020204" pitchFamily="34" charset="0"/>
                <a:cs typeface="Arial" panose="020B0604020202020204" pitchFamily="34" charset="0"/>
              </a:rPr>
              <a:t>Length: The length of an array is the total number of elements it contains.</a:t>
            </a:r>
            <a:endParaRPr lang="en-US" sz="2400" noProof="1">
              <a:solidFill>
                <a:schemeClr val="tx1">
                  <a:lumMod val="75000"/>
                  <a:lumOff val="25000"/>
                </a:schemeClr>
              </a:solidFill>
              <a:latin typeface="Arial" panose="020B0604020202020204" pitchFamily="34" charset="0"/>
              <a:cs typeface="Arial" panose="020B0604020202020204" pitchFamily="34" charset="0"/>
            </a:endParaRPr>
          </a:p>
        </p:txBody>
      </p:sp>
      <p:sp>
        <p:nvSpPr>
          <p:cNvPr id="4" name="Rectangle: Rounded Corners 3">
            <a:extLst>
              <a:ext uri="{FF2B5EF4-FFF2-40B4-BE49-F238E27FC236}">
                <a16:creationId xmlns:a16="http://schemas.microsoft.com/office/drawing/2014/main" id="{681144A8-65FF-E214-5D54-BF7EDE2F76F6}"/>
              </a:ext>
            </a:extLst>
          </p:cNvPr>
          <p:cNvSpPr/>
          <p:nvPr/>
        </p:nvSpPr>
        <p:spPr>
          <a:xfrm>
            <a:off x="1497479" y="7203781"/>
            <a:ext cx="11841148" cy="1483200"/>
          </a:xfrm>
          <a:prstGeom prst="roundRect">
            <a:avLst>
              <a:gd name="adj" fmla="val 19465"/>
            </a:avLst>
          </a:prstGeom>
          <a:solidFill>
            <a:schemeClr val="accent6">
              <a:lumMod val="60000"/>
              <a:lumOff val="40000"/>
              <a:alpha val="66000"/>
            </a:scheme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dirty="0">
                <a:solidFill>
                  <a:schemeClr val="tx1">
                    <a:lumMod val="75000"/>
                    <a:lumOff val="25000"/>
                  </a:schemeClr>
                </a:solidFill>
                <a:latin typeface="Arial" panose="020B0604020202020204" pitchFamily="34" charset="0"/>
                <a:cs typeface="Arial" panose="020B0604020202020204" pitchFamily="34" charset="0"/>
              </a:rPr>
              <a:t>Capacity: The capacity is the largest size that it can grow to.</a:t>
            </a:r>
            <a:endParaRPr lang="en-US" sz="3200" dirty="0">
              <a:solidFill>
                <a:schemeClr val="tx1">
                  <a:lumMod val="75000"/>
                  <a:lumOff val="2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9198924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7" grpId="0" animBg="1"/>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Declaring Slices</a:t>
            </a:r>
          </a:p>
        </p:txBody>
      </p:sp>
      <p:sp>
        <p:nvSpPr>
          <p:cNvPr id="3" name="Rectangle: Rounded Corners 2"/>
          <p:cNvSpPr/>
          <p:nvPr/>
        </p:nvSpPr>
        <p:spPr bwMode="auto">
          <a:xfrm>
            <a:off x="3773714" y="4178160"/>
            <a:ext cx="9608458" cy="9176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var </a:t>
            </a:r>
            <a:r>
              <a:rPr lang="en-US" sz="2400" dirty="0" err="1">
                <a:solidFill>
                  <a:srgbClr val="404040"/>
                </a:solidFill>
                <a:latin typeface="Consolas" panose="020B0609020204030204" pitchFamily="49" charset="0"/>
                <a:cs typeface="Arial" panose="020B0604020202020204" pitchFamily="34" charset="0"/>
                <a:sym typeface="Arial" panose="020B0604020202020204"/>
              </a:rPr>
              <a:t>mySlice</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DataType</a:t>
            </a:r>
            <a:endParaRPr lang="en-US" sz="2400" dirty="0">
              <a:solidFill>
                <a:srgbClr val="404040"/>
              </a:solidFill>
              <a:latin typeface="Consolas" panose="020B0609020204030204" pitchFamily="49" charset="0"/>
              <a:cs typeface="Arial" panose="020B0604020202020204" pitchFamily="34" charset="0"/>
              <a:sym typeface="Arial" panose="020B0604020202020204"/>
            </a:endParaRPr>
          </a:p>
        </p:txBody>
      </p:sp>
      <p:sp>
        <p:nvSpPr>
          <p:cNvPr id="6" name="Rectangle: Rounded Corners 5"/>
          <p:cNvSpPr/>
          <p:nvPr/>
        </p:nvSpPr>
        <p:spPr bwMode="auto">
          <a:xfrm>
            <a:off x="7551056" y="374391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667656" y="1896365"/>
            <a:ext cx="14920687" cy="1080000"/>
          </a:xfrm>
          <a:prstGeom prst="roundRect">
            <a:avLst/>
          </a:prstGeom>
          <a:solidFill>
            <a:schemeClr val="accent4">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Slices are declared using a different syntax than arrays. The declaration doesn't specify a fixed size; it simply defines the slice's underlying array type. The syntax to declare slices in demonstrated below:</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9" name="Rectangle: Rounded Corners 8">
            <a:extLst>
              <a:ext uri="{FF2B5EF4-FFF2-40B4-BE49-F238E27FC236}">
                <a16:creationId xmlns:a16="http://schemas.microsoft.com/office/drawing/2014/main" id="{C6153005-5E04-54B7-D650-BAA97117CA74}"/>
              </a:ext>
            </a:extLst>
          </p:cNvPr>
          <p:cNvSpPr/>
          <p:nvPr/>
        </p:nvSpPr>
        <p:spPr bwMode="auto">
          <a:xfrm>
            <a:off x="1074056" y="5947545"/>
            <a:ext cx="14920687" cy="210788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2"/>
              </a:buBlip>
              <a:defRPr/>
            </a:pPr>
            <a:r>
              <a:rPr lang="en-US" sz="2400" b="1" dirty="0" err="1">
                <a:solidFill>
                  <a:schemeClr val="tx1">
                    <a:lumMod val="65000"/>
                    <a:lumOff val="35000"/>
                  </a:schemeClr>
                </a:solidFill>
                <a:latin typeface="Arial" panose="020B0604020202020204" pitchFamily="34" charset="0"/>
                <a:cs typeface="Arial" panose="020B0604020202020204" pitchFamily="34" charset="0"/>
              </a:rPr>
              <a:t>mySlice</a:t>
            </a:r>
            <a:r>
              <a:rPr lang="en-US" sz="2400" dirty="0">
                <a:solidFill>
                  <a:schemeClr val="tx1">
                    <a:lumMod val="65000"/>
                    <a:lumOff val="35000"/>
                  </a:schemeClr>
                </a:solidFill>
                <a:latin typeface="Arial" panose="020B0604020202020204" pitchFamily="34" charset="0"/>
                <a:cs typeface="Arial" panose="020B0604020202020204" pitchFamily="34" charset="0"/>
              </a:rPr>
              <a:t> is the name of the slice variable.</a:t>
            </a:r>
          </a:p>
          <a:p>
            <a:pPr marL="539750" lvl="1" indent="-360045" fontAlgn="base">
              <a:spcBef>
                <a:spcPts val="1200"/>
              </a:spcBef>
              <a:spcAft>
                <a:spcPts val="1200"/>
              </a:spcAft>
              <a:buClr>
                <a:srgbClr val="095A82"/>
              </a:buClr>
              <a:buSzPct val="100000"/>
              <a:buBlip>
                <a:blip r:embed="rId2"/>
              </a:buBlip>
              <a:defRPr/>
            </a:pPr>
            <a:r>
              <a:rPr lang="en-US" sz="2400" b="1" dirty="0" err="1">
                <a:solidFill>
                  <a:schemeClr val="tx1">
                    <a:lumMod val="65000"/>
                    <a:lumOff val="35000"/>
                  </a:schemeClr>
                </a:solidFill>
                <a:latin typeface="Arial" panose="020B0604020202020204" pitchFamily="34" charset="0"/>
                <a:cs typeface="Arial" panose="020B0604020202020204" pitchFamily="34" charset="0"/>
              </a:rPr>
              <a:t>DataType</a:t>
            </a:r>
            <a:r>
              <a:rPr lang="en-US" sz="2400" dirty="0">
                <a:solidFill>
                  <a:schemeClr val="tx1">
                    <a:lumMod val="65000"/>
                    <a:lumOff val="35000"/>
                  </a:schemeClr>
                </a:solidFill>
                <a:latin typeface="Arial" panose="020B0604020202020204" pitchFamily="34" charset="0"/>
                <a:cs typeface="Arial" panose="020B0604020202020204" pitchFamily="34" charset="0"/>
              </a:rPr>
              <a:t> is the type of the elements that the slice will hold.</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40580489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4" grpId="0" animBg="1"/>
      <p:bldP spid="9"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6290</TotalTime>
  <Words>791</Words>
  <Application>Microsoft Office PowerPoint</Application>
  <PresentationFormat>Custom</PresentationFormat>
  <Paragraphs>78</Paragraphs>
  <Slides>16</Slides>
  <Notes>5</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16</vt:i4>
      </vt:variant>
    </vt:vector>
  </HeadingPairs>
  <TitlesOfParts>
    <vt:vector size="24" baseType="lpstr">
      <vt:lpstr>Calibri</vt:lpstr>
      <vt:lpstr>Consolas</vt:lpstr>
      <vt:lpstr>Roboto</vt:lpstr>
      <vt:lpstr>Arial</vt:lpstr>
      <vt:lpstr>Calibri Light</vt:lpstr>
      <vt:lpstr>Office Theme</vt:lpstr>
      <vt:lpstr>Custom Design</vt:lpstr>
      <vt:lpstr>1_Custom Design</vt:lpstr>
      <vt:lpstr>Programming with Golang</vt:lpstr>
      <vt:lpstr>PowerPoint Presentation</vt:lpstr>
      <vt:lpstr>PowerPoint Presentation</vt:lpstr>
      <vt:lpstr>Topics</vt:lpstr>
      <vt:lpstr>Learning Objectives</vt:lpstr>
      <vt:lpstr>Slices in Golang</vt:lpstr>
      <vt:lpstr>Introduction to Slices</vt:lpstr>
      <vt:lpstr>Components of Slices</vt:lpstr>
      <vt:lpstr>Declaring Slices</vt:lpstr>
      <vt:lpstr>Creating Slices</vt:lpstr>
      <vt:lpstr>Creating Slices (contd.)</vt:lpstr>
      <vt:lpstr>Initializing Slices</vt:lpstr>
      <vt:lpstr>Initializing Slices (contd.)</vt:lpstr>
      <vt:lpstr>Initializing Slices (contd.)</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75</cp:revision>
  <dcterms:created xsi:type="dcterms:W3CDTF">2023-08-03T08:03:00Z</dcterms:created>
  <dcterms:modified xsi:type="dcterms:W3CDTF">2023-10-25T17:56:58Z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